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681" r:id="rId5"/>
    <p:sldId id="956" r:id="rId6"/>
    <p:sldId id="954" r:id="rId7"/>
    <p:sldId id="928" r:id="rId8"/>
    <p:sldId id="919" r:id="rId9"/>
    <p:sldId id="949" r:id="rId10"/>
    <p:sldId id="920" r:id="rId11"/>
    <p:sldId id="951" r:id="rId12"/>
    <p:sldId id="950" r:id="rId13"/>
    <p:sldId id="948" r:id="rId14"/>
    <p:sldId id="918" r:id="rId15"/>
    <p:sldId id="917" r:id="rId16"/>
    <p:sldId id="914" r:id="rId17"/>
    <p:sldId id="902" r:id="rId18"/>
    <p:sldId id="903" r:id="rId19"/>
    <p:sldId id="905" r:id="rId20"/>
    <p:sldId id="906" r:id="rId21"/>
    <p:sldId id="909" r:id="rId22"/>
    <p:sldId id="907" r:id="rId23"/>
    <p:sldId id="910" r:id="rId24"/>
    <p:sldId id="912" r:id="rId25"/>
    <p:sldId id="913" r:id="rId26"/>
    <p:sldId id="924" r:id="rId27"/>
    <p:sldId id="915" r:id="rId28"/>
    <p:sldId id="922" r:id="rId29"/>
    <p:sldId id="921" r:id="rId30"/>
    <p:sldId id="925" r:id="rId31"/>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956"/>
            <p14:sldId id="954"/>
            <p14:sldId id="928"/>
            <p14:sldId id="919"/>
            <p14:sldId id="949"/>
            <p14:sldId id="920"/>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EFCF6"/>
    <a:srgbClr val="100003"/>
    <a:srgbClr val="327B9B"/>
    <a:srgbClr val="201F32"/>
    <a:srgbClr val="194A57"/>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9" autoAdjust="0"/>
    <p:restoredTop sz="77224" autoAdjust="0"/>
  </p:normalViewPr>
  <p:slideViewPr>
    <p:cSldViewPr snapToGrid="0">
      <p:cViewPr varScale="1">
        <p:scale>
          <a:sx n="85" d="100"/>
          <a:sy n="85" d="100"/>
        </p:scale>
        <p:origin x="948" y="7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25/09/2025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25/09/2025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26</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25/09/2025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25/09/2025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25/09/2025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25/09/2025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25/09/2025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25/09/2025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25/09/2025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25/09/2025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25/09/2025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25/09/2025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25/09/2025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25/09/2025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bin"/><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0027" y="-262811"/>
            <a:ext cx="6138744" cy="613874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CDEDF2D-5493-38CB-31A9-A53994532D76}"/>
              </a:ext>
            </a:extLst>
          </p:cNvPr>
          <p:cNvSpPr txBox="1"/>
          <p:nvPr/>
        </p:nvSpPr>
        <p:spPr>
          <a:xfrm rot="20947372">
            <a:off x="6132531" y="3508211"/>
            <a:ext cx="4413738" cy="1200329"/>
          </a:xfrm>
          <a:prstGeom prst="rect">
            <a:avLst/>
          </a:prstGeom>
          <a:noFill/>
        </p:spPr>
        <p:txBody>
          <a:bodyPr wrap="square" rtlCol="0">
            <a:spAutoFit/>
          </a:bodyPr>
          <a:lstStyle/>
          <a:p>
            <a:pPr algn="ctr"/>
            <a:r>
              <a:rPr lang="fr-FR" sz="7200" dirty="0">
                <a:solidFill>
                  <a:schemeClr val="bg2">
                    <a:lumMod val="25000"/>
                  </a:schemeClr>
                </a:solidFill>
              </a:rPr>
              <a:t>MCP</a:t>
            </a:r>
          </a:p>
        </p:txBody>
      </p:sp>
      <p:pic>
        <p:nvPicPr>
          <p:cNvPr id="4" name="Image 3">
            <a:extLst>
              <a:ext uri="{FF2B5EF4-FFF2-40B4-BE49-F238E27FC236}">
                <a16:creationId xmlns:a16="http://schemas.microsoft.com/office/drawing/2014/main" id="{E07A89D0-C7F6-436F-D7B1-5858BD13BFE0}"/>
              </a:ext>
            </a:extLst>
          </p:cNvPr>
          <p:cNvPicPr>
            <a:picLocks noChangeAspect="1"/>
          </p:cNvPicPr>
          <p:nvPr/>
        </p:nvPicPr>
        <p:blipFill>
          <a:blip r:embed="rId8"/>
          <a:stretch>
            <a:fillRect/>
          </a:stretch>
        </p:blipFill>
        <p:spPr>
          <a:xfrm>
            <a:off x="10026859" y="5080832"/>
            <a:ext cx="1974927" cy="1060747"/>
          </a:xfrm>
          <a:prstGeom prst="rect">
            <a:avLst/>
          </a:prstGeom>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C7B6C-17A3-8AE6-C720-AD15F5E303F6}"/>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051438A-32E9-C80F-9734-F5497C4FDF62}"/>
              </a:ext>
            </a:extLst>
          </p:cNvPr>
          <p:cNvSpPr>
            <a:spLocks noGrp="1"/>
          </p:cNvSpPr>
          <p:nvPr>
            <p:ph idx="1"/>
          </p:nvPr>
        </p:nvSpPr>
        <p:spPr/>
        <p:txBody>
          <a:bodyPr/>
          <a:lstStyle/>
          <a:p>
            <a:endParaRPr lang="fr-FR"/>
          </a:p>
        </p:txBody>
      </p:sp>
      <p:sp>
        <p:nvSpPr>
          <p:cNvPr id="4" name="TextBox 35">
            <a:extLst>
              <a:ext uri="{FF2B5EF4-FFF2-40B4-BE49-F238E27FC236}">
                <a16:creationId xmlns:a16="http://schemas.microsoft.com/office/drawing/2014/main" id="{54CF09B0-A69C-E696-022F-9E0B8874E530}"/>
              </a:ext>
            </a:extLst>
          </p:cNvPr>
          <p:cNvSpPr txBox="1"/>
          <p:nvPr/>
        </p:nvSpPr>
        <p:spPr>
          <a:xfrm>
            <a:off x="-385036" y="6488668"/>
            <a:ext cx="5019666"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MCP - Guillaume Chervet - 2025</a:t>
            </a:r>
          </a:p>
        </p:txBody>
      </p:sp>
      <p:pic>
        <p:nvPicPr>
          <p:cNvPr id="5" name="Graphique 4">
            <a:extLst>
              <a:ext uri="{FF2B5EF4-FFF2-40B4-BE49-F238E27FC236}">
                <a16:creationId xmlns:a16="http://schemas.microsoft.com/office/drawing/2014/main" id="{71DF38C4-FF80-B179-91AE-6E8E0E5E9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cxnSp>
        <p:nvCxnSpPr>
          <p:cNvPr id="6" name="Connecteur droit avec flèche 5">
            <a:extLst>
              <a:ext uri="{FF2B5EF4-FFF2-40B4-BE49-F238E27FC236}">
                <a16:creationId xmlns:a16="http://schemas.microsoft.com/office/drawing/2014/main" id="{AC93A8EB-CCB2-8AFC-2861-7BC917E98102}"/>
              </a:ext>
            </a:extLst>
          </p:cNvPr>
          <p:cNvCxnSpPr>
            <a:cxnSpLocks/>
            <a:endCxn id="8" idx="2"/>
          </p:cNvCxnSpPr>
          <p:nvPr/>
        </p:nvCxnSpPr>
        <p:spPr>
          <a:xfrm flipH="1" flipV="1">
            <a:off x="9190084" y="1837032"/>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DBC6D1EC-D23F-95D8-6B32-51A4F023FEE3}"/>
              </a:ext>
            </a:extLst>
          </p:cNvPr>
          <p:cNvCxnSpPr>
            <a:cxnSpLocks/>
            <a:stCxn id="13" idx="3"/>
            <a:endCxn id="8" idx="1"/>
          </p:cNvCxnSpPr>
          <p:nvPr/>
        </p:nvCxnSpPr>
        <p:spPr>
          <a:xfrm flipV="1">
            <a:off x="6755360" y="1453596"/>
            <a:ext cx="1839177" cy="150636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45">
            <a:extLst>
              <a:ext uri="{FF2B5EF4-FFF2-40B4-BE49-F238E27FC236}">
                <a16:creationId xmlns:a16="http://schemas.microsoft.com/office/drawing/2014/main" id="{A979B900-49B4-295E-5968-0BB2CE34730C}"/>
              </a:ext>
            </a:extLst>
          </p:cNvPr>
          <p:cNvSpPr/>
          <p:nvPr/>
        </p:nvSpPr>
        <p:spPr>
          <a:xfrm>
            <a:off x="8594537" y="1070160"/>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algn="ctr"/>
            <a:r>
              <a:rPr lang="fr-FR" sz="2400" dirty="0">
                <a:solidFill>
                  <a:schemeClr val="bg1"/>
                </a:solidFill>
              </a:rPr>
              <a:t>API 1 </a:t>
            </a:r>
            <a:endParaRPr lang="en-FR" sz="2400" dirty="0">
              <a:solidFill>
                <a:schemeClr val="bg1"/>
              </a:solidFill>
            </a:endParaRPr>
          </a:p>
        </p:txBody>
      </p:sp>
      <p:sp>
        <p:nvSpPr>
          <p:cNvPr id="9" name="Rounded Rectangle 45">
            <a:extLst>
              <a:ext uri="{FF2B5EF4-FFF2-40B4-BE49-F238E27FC236}">
                <a16:creationId xmlns:a16="http://schemas.microsoft.com/office/drawing/2014/main" id="{1E99D6F6-F21A-A8AA-A5DF-48B30F268504}"/>
              </a:ext>
            </a:extLst>
          </p:cNvPr>
          <p:cNvSpPr/>
          <p:nvPr/>
        </p:nvSpPr>
        <p:spPr>
          <a:xfrm>
            <a:off x="8597411" y="4254096"/>
            <a:ext cx="1195930" cy="766872"/>
          </a:xfrm>
          <a:prstGeom prst="roundRect">
            <a:avLst/>
          </a:prstGeom>
          <a:solidFill>
            <a:srgbClr val="7EBEFF">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algn="ctr"/>
            <a:r>
              <a:rPr lang="fr-FR" sz="2400" dirty="0">
                <a:solidFill>
                  <a:schemeClr val="bg1"/>
                </a:solidFill>
              </a:rPr>
              <a:t>API</a:t>
            </a:r>
            <a:r>
              <a:rPr lang="fr-FR" sz="1100" dirty="0">
                <a:solidFill>
                  <a:schemeClr val="bg1"/>
                </a:solidFill>
              </a:rPr>
              <a:t> </a:t>
            </a:r>
            <a:r>
              <a:rPr lang="fr-FR" sz="2400" dirty="0">
                <a:solidFill>
                  <a:schemeClr val="bg1"/>
                </a:solidFill>
              </a:rPr>
              <a:t>n</a:t>
            </a:r>
            <a:r>
              <a:rPr lang="fr-FR" sz="1100" dirty="0">
                <a:solidFill>
                  <a:schemeClr val="bg1"/>
                </a:solidFill>
              </a:rPr>
              <a:t> </a:t>
            </a:r>
            <a:endParaRPr lang="en-US" sz="1100" dirty="0">
              <a:solidFill>
                <a:schemeClr val="bg1"/>
              </a:solidFill>
              <a:ea typeface="Source Sans Pro"/>
            </a:endParaRPr>
          </a:p>
        </p:txBody>
      </p:sp>
      <p:cxnSp>
        <p:nvCxnSpPr>
          <p:cNvPr id="10" name="Connecteur droit avec flèche 9">
            <a:extLst>
              <a:ext uri="{FF2B5EF4-FFF2-40B4-BE49-F238E27FC236}">
                <a16:creationId xmlns:a16="http://schemas.microsoft.com/office/drawing/2014/main" id="{8E5A59F6-0B28-5A73-0EFA-253CFFD09ABE}"/>
              </a:ext>
            </a:extLst>
          </p:cNvPr>
          <p:cNvCxnSpPr>
            <a:cxnSpLocks/>
            <a:stCxn id="13" idx="3"/>
            <a:endCxn id="12" idx="1"/>
          </p:cNvCxnSpPr>
          <p:nvPr/>
        </p:nvCxnSpPr>
        <p:spPr>
          <a:xfrm flipV="1">
            <a:off x="6755360" y="2369835"/>
            <a:ext cx="1844013" cy="5901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CC359BF6-96CF-863B-50C7-F12A5E6EEB3E}"/>
              </a:ext>
            </a:extLst>
          </p:cNvPr>
          <p:cNvCxnSpPr>
            <a:cxnSpLocks/>
            <a:stCxn id="13" idx="3"/>
            <a:endCxn id="9" idx="1"/>
          </p:cNvCxnSpPr>
          <p:nvPr/>
        </p:nvCxnSpPr>
        <p:spPr>
          <a:xfrm>
            <a:off x="6755360" y="2959956"/>
            <a:ext cx="1842051" cy="167757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45">
            <a:extLst>
              <a:ext uri="{FF2B5EF4-FFF2-40B4-BE49-F238E27FC236}">
                <a16:creationId xmlns:a16="http://schemas.microsoft.com/office/drawing/2014/main" id="{4A6E08A9-F2A4-A80B-2C7B-55DE51A08FE1}"/>
              </a:ext>
            </a:extLst>
          </p:cNvPr>
          <p:cNvSpPr/>
          <p:nvPr/>
        </p:nvSpPr>
        <p:spPr>
          <a:xfrm>
            <a:off x="8599373" y="1986399"/>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algn="ctr"/>
            <a:endParaRPr lang="fr-FR" sz="2400" dirty="0">
              <a:solidFill>
                <a:srgbClr val="103184"/>
              </a:solidFill>
              <a:ea typeface="Source Sans Pro"/>
            </a:endParaRPr>
          </a:p>
          <a:p>
            <a:pPr algn="ctr"/>
            <a:r>
              <a:rPr lang="fr-FR" sz="2400" dirty="0">
                <a:solidFill>
                  <a:schemeClr val="bg1"/>
                </a:solidFill>
              </a:rPr>
              <a:t>API 2</a:t>
            </a:r>
            <a:endParaRPr lang="en-US" sz="2400" dirty="0">
              <a:solidFill>
                <a:schemeClr val="bg1"/>
              </a:solidFill>
              <a:ea typeface="Source Sans Pro"/>
            </a:endParaRPr>
          </a:p>
          <a:p>
            <a:pPr algn="ctr"/>
            <a:endParaRPr lang="fr-FR" sz="2400" dirty="0">
              <a:solidFill>
                <a:schemeClr val="bg1"/>
              </a:solidFill>
              <a:ea typeface="Source Sans Pro"/>
            </a:endParaRPr>
          </a:p>
        </p:txBody>
      </p:sp>
      <p:sp>
        <p:nvSpPr>
          <p:cNvPr id="13" name="Rounded Rectangle 44">
            <a:extLst>
              <a:ext uri="{FF2B5EF4-FFF2-40B4-BE49-F238E27FC236}">
                <a16:creationId xmlns:a16="http://schemas.microsoft.com/office/drawing/2014/main" id="{D43C3571-3BA5-675D-F6FA-0ED562B6CA2E}"/>
              </a:ext>
            </a:extLst>
          </p:cNvPr>
          <p:cNvSpPr/>
          <p:nvPr/>
        </p:nvSpPr>
        <p:spPr>
          <a:xfrm>
            <a:off x="4753698" y="2438319"/>
            <a:ext cx="2001662" cy="104327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algn="ctr"/>
            <a:r>
              <a:rPr lang="en-US" sz="2400" dirty="0" err="1">
                <a:solidFill>
                  <a:schemeClr val="bg1"/>
                </a:solidFill>
              </a:rPr>
              <a:t>Plateform</a:t>
            </a:r>
            <a:r>
              <a:rPr lang="en-US" sz="2400" dirty="0">
                <a:solidFill>
                  <a:schemeClr val="bg1"/>
                </a:solidFill>
              </a:rPr>
              <a:t> API</a:t>
            </a:r>
            <a:endParaRPr lang="en-US" sz="2800" dirty="0"/>
          </a:p>
        </p:txBody>
      </p:sp>
      <p:sp>
        <p:nvSpPr>
          <p:cNvPr id="14" name="ZoneTexte 22">
            <a:extLst>
              <a:ext uri="{FF2B5EF4-FFF2-40B4-BE49-F238E27FC236}">
                <a16:creationId xmlns:a16="http://schemas.microsoft.com/office/drawing/2014/main" id="{C8C0BAFD-0CCB-BB1D-2B94-D15880C40662}"/>
              </a:ext>
            </a:extLst>
          </p:cNvPr>
          <p:cNvSpPr txBox="1"/>
          <p:nvPr/>
        </p:nvSpPr>
        <p:spPr>
          <a:xfrm>
            <a:off x="1554067" y="2601705"/>
            <a:ext cx="2118250" cy="800219"/>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800" dirty="0">
                <a:solidFill>
                  <a:schemeClr val="tx1">
                    <a:lumMod val="60000"/>
                    <a:lumOff val="40000"/>
                  </a:schemeClr>
                </a:solidFill>
              </a:rPr>
              <a:t>HTTP POST</a:t>
            </a:r>
          </a:p>
          <a:p>
            <a:r>
              <a:rPr lang="fr-FR" sz="1800" dirty="0">
                <a:solidFill>
                  <a:schemeClr val="tx1">
                    <a:lumMod val="60000"/>
                    <a:lumOff val="40000"/>
                  </a:schemeClr>
                </a:solidFill>
              </a:rPr>
              <a:t>{…}</a:t>
            </a:r>
          </a:p>
        </p:txBody>
      </p:sp>
      <p:cxnSp>
        <p:nvCxnSpPr>
          <p:cNvPr id="15" name="Connecteur droit avec flèche 14">
            <a:extLst>
              <a:ext uri="{FF2B5EF4-FFF2-40B4-BE49-F238E27FC236}">
                <a16:creationId xmlns:a16="http://schemas.microsoft.com/office/drawing/2014/main" id="{26F4A40D-0BE0-8280-5311-143EF67B882F}"/>
              </a:ext>
            </a:extLst>
          </p:cNvPr>
          <p:cNvCxnSpPr>
            <a:cxnSpLocks/>
            <a:stCxn id="16" idx="3"/>
            <a:endCxn id="13" idx="1"/>
          </p:cNvCxnSpPr>
          <p:nvPr/>
        </p:nvCxnSpPr>
        <p:spPr>
          <a:xfrm>
            <a:off x="3715077" y="2959955"/>
            <a:ext cx="1038621" cy="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 coins arrondis 15">
            <a:extLst>
              <a:ext uri="{FF2B5EF4-FFF2-40B4-BE49-F238E27FC236}">
                <a16:creationId xmlns:a16="http://schemas.microsoft.com/office/drawing/2014/main" id="{2EE6AB41-A571-4691-42C4-DA0385951057}"/>
              </a:ext>
            </a:extLst>
          </p:cNvPr>
          <p:cNvSpPr/>
          <p:nvPr/>
        </p:nvSpPr>
        <p:spPr>
          <a:xfrm>
            <a:off x="1511307" y="2430392"/>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17" name="Connecteur droit avec flèche 16">
            <a:extLst>
              <a:ext uri="{FF2B5EF4-FFF2-40B4-BE49-F238E27FC236}">
                <a16:creationId xmlns:a16="http://schemas.microsoft.com/office/drawing/2014/main" id="{598E8111-9659-BBDD-E5CE-DEF3FBBD9431}"/>
              </a:ext>
            </a:extLst>
          </p:cNvPr>
          <p:cNvCxnSpPr>
            <a:cxnSpLocks/>
            <a:stCxn id="13" idx="2"/>
            <a:endCxn id="18" idx="0"/>
          </p:cNvCxnSpPr>
          <p:nvPr/>
        </p:nvCxnSpPr>
        <p:spPr>
          <a:xfrm>
            <a:off x="5754529" y="3481592"/>
            <a:ext cx="0" cy="70861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45">
            <a:extLst>
              <a:ext uri="{FF2B5EF4-FFF2-40B4-BE49-F238E27FC236}">
                <a16:creationId xmlns:a16="http://schemas.microsoft.com/office/drawing/2014/main" id="{DAA7C2D1-1A17-A4D5-2F31-4BF0535C4EDB}"/>
              </a:ext>
            </a:extLst>
          </p:cNvPr>
          <p:cNvSpPr/>
          <p:nvPr/>
        </p:nvSpPr>
        <p:spPr>
          <a:xfrm>
            <a:off x="5158982" y="419020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algn="ctr"/>
            <a:r>
              <a:rPr lang="fr-FR" sz="2000" dirty="0" err="1">
                <a:solidFill>
                  <a:schemeClr val="bg1"/>
                </a:solidFill>
              </a:rPr>
              <a:t>GenIA</a:t>
            </a:r>
            <a:r>
              <a:rPr lang="fr-FR" sz="2000" dirty="0">
                <a:solidFill>
                  <a:schemeClr val="bg1"/>
                </a:solidFill>
              </a:rPr>
              <a:t> API</a:t>
            </a:r>
            <a:endParaRPr lang="en-FR" sz="2000" dirty="0">
              <a:solidFill>
                <a:schemeClr val="bg1"/>
              </a:solidFill>
            </a:endParaRPr>
          </a:p>
        </p:txBody>
      </p:sp>
      <p:sp>
        <p:nvSpPr>
          <p:cNvPr id="19" name="Organigramme : Disque magnétique 18">
            <a:extLst>
              <a:ext uri="{FF2B5EF4-FFF2-40B4-BE49-F238E27FC236}">
                <a16:creationId xmlns:a16="http://schemas.microsoft.com/office/drawing/2014/main" id="{A6501A46-B008-35EC-1295-E868785FDB79}"/>
              </a:ext>
            </a:extLst>
          </p:cNvPr>
          <p:cNvSpPr/>
          <p:nvPr/>
        </p:nvSpPr>
        <p:spPr>
          <a:xfrm>
            <a:off x="9518003" y="1493209"/>
            <a:ext cx="193024" cy="30476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20" name="Organigramme : Disque magnétique 19">
            <a:extLst>
              <a:ext uri="{FF2B5EF4-FFF2-40B4-BE49-F238E27FC236}">
                <a16:creationId xmlns:a16="http://schemas.microsoft.com/office/drawing/2014/main" id="{24051970-0979-4C5C-420E-5C6DCB04568C}"/>
              </a:ext>
            </a:extLst>
          </p:cNvPr>
          <p:cNvSpPr/>
          <p:nvPr/>
        </p:nvSpPr>
        <p:spPr>
          <a:xfrm>
            <a:off x="9553751" y="2389684"/>
            <a:ext cx="193024" cy="30476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21" name="Organigramme : Disque magnétique 20">
            <a:extLst>
              <a:ext uri="{FF2B5EF4-FFF2-40B4-BE49-F238E27FC236}">
                <a16:creationId xmlns:a16="http://schemas.microsoft.com/office/drawing/2014/main" id="{635C8832-B073-4D4B-0CE5-902174F92C7E}"/>
              </a:ext>
            </a:extLst>
          </p:cNvPr>
          <p:cNvSpPr/>
          <p:nvPr/>
        </p:nvSpPr>
        <p:spPr>
          <a:xfrm>
            <a:off x="9548016" y="4662719"/>
            <a:ext cx="193024" cy="304765"/>
          </a:xfrm>
          <a:prstGeom prst="flowChartMagneticDisk">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22" name="ZoneTexte 5">
            <a:extLst>
              <a:ext uri="{FF2B5EF4-FFF2-40B4-BE49-F238E27FC236}">
                <a16:creationId xmlns:a16="http://schemas.microsoft.com/office/drawing/2014/main" id="{1D91C58C-935F-539D-7210-D2A98EF959F5}"/>
              </a:ext>
            </a:extLst>
          </p:cNvPr>
          <p:cNvSpPr txBox="1"/>
          <p:nvPr/>
        </p:nvSpPr>
        <p:spPr>
          <a:xfrm>
            <a:off x="9896106" y="1268930"/>
            <a:ext cx="684162"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solidFill>
                  <a:schemeClr val="tx2">
                    <a:lumMod val="90000"/>
                    <a:lumOff val="10000"/>
                  </a:schemeClr>
                </a:solidFill>
              </a:rPr>
              <a:t>/</a:t>
            </a:r>
            <a:r>
              <a:rPr lang="fr-FR" sz="1200" dirty="0" err="1">
                <a:solidFill>
                  <a:schemeClr val="tx2">
                    <a:lumMod val="90000"/>
                    <a:lumOff val="10000"/>
                  </a:schemeClr>
                </a:solidFill>
              </a:rPr>
              <a:t>search</a:t>
            </a:r>
            <a:endParaRPr lang="fr-FR" sz="1200" dirty="0">
              <a:solidFill>
                <a:schemeClr val="tx2">
                  <a:lumMod val="90000"/>
                  <a:lumOff val="10000"/>
                </a:schemeClr>
              </a:solidFill>
            </a:endParaRPr>
          </a:p>
        </p:txBody>
      </p:sp>
      <p:sp>
        <p:nvSpPr>
          <p:cNvPr id="23" name="ZoneTexte 10">
            <a:extLst>
              <a:ext uri="{FF2B5EF4-FFF2-40B4-BE49-F238E27FC236}">
                <a16:creationId xmlns:a16="http://schemas.microsoft.com/office/drawing/2014/main" id="{EDEF77AB-3113-61C6-2922-8FC7330266A6}"/>
              </a:ext>
            </a:extLst>
          </p:cNvPr>
          <p:cNvSpPr txBox="1"/>
          <p:nvPr/>
        </p:nvSpPr>
        <p:spPr>
          <a:xfrm>
            <a:off x="9896106" y="2203011"/>
            <a:ext cx="684162"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solidFill>
                  <a:schemeClr val="tx2">
                    <a:lumMod val="90000"/>
                    <a:lumOff val="10000"/>
                  </a:schemeClr>
                </a:solidFill>
              </a:rPr>
              <a:t>/</a:t>
            </a:r>
            <a:r>
              <a:rPr lang="fr-FR" sz="1200" dirty="0" err="1">
                <a:solidFill>
                  <a:schemeClr val="tx2">
                    <a:lumMod val="90000"/>
                    <a:lumOff val="10000"/>
                  </a:schemeClr>
                </a:solidFill>
              </a:rPr>
              <a:t>search</a:t>
            </a:r>
            <a:endParaRPr lang="fr-FR" sz="1200" dirty="0">
              <a:solidFill>
                <a:schemeClr val="tx2">
                  <a:lumMod val="90000"/>
                  <a:lumOff val="10000"/>
                </a:schemeClr>
              </a:solidFill>
            </a:endParaRPr>
          </a:p>
        </p:txBody>
      </p:sp>
      <p:sp>
        <p:nvSpPr>
          <p:cNvPr id="24" name="ZoneTexte 11">
            <a:extLst>
              <a:ext uri="{FF2B5EF4-FFF2-40B4-BE49-F238E27FC236}">
                <a16:creationId xmlns:a16="http://schemas.microsoft.com/office/drawing/2014/main" id="{087F946F-2597-2320-3C0F-CDB955B29BC5}"/>
              </a:ext>
            </a:extLst>
          </p:cNvPr>
          <p:cNvSpPr txBox="1"/>
          <p:nvPr/>
        </p:nvSpPr>
        <p:spPr>
          <a:xfrm>
            <a:off x="9899512" y="4524220"/>
            <a:ext cx="684162"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solidFill>
                  <a:schemeClr val="tx2">
                    <a:lumMod val="90000"/>
                    <a:lumOff val="10000"/>
                  </a:schemeClr>
                </a:solidFill>
              </a:rPr>
              <a:t>/</a:t>
            </a:r>
            <a:r>
              <a:rPr lang="fr-FR" sz="1200" dirty="0" err="1">
                <a:solidFill>
                  <a:schemeClr val="tx2">
                    <a:lumMod val="90000"/>
                    <a:lumOff val="10000"/>
                  </a:schemeClr>
                </a:solidFill>
              </a:rPr>
              <a:t>search</a:t>
            </a:r>
            <a:endParaRPr lang="fr-FR" sz="1200" dirty="0">
              <a:solidFill>
                <a:schemeClr val="tx2">
                  <a:lumMod val="90000"/>
                  <a:lumOff val="10000"/>
                </a:schemeClr>
              </a:solidFill>
            </a:endParaRPr>
          </a:p>
        </p:txBody>
      </p:sp>
    </p:spTree>
    <p:extLst>
      <p:ext uri="{BB962C8B-B14F-4D97-AF65-F5344CB8AC3E}">
        <p14:creationId xmlns:p14="http://schemas.microsoft.com/office/powerpoint/2010/main" val="2749304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172AB06-936E-4FEE-7147-0001A11DC924}"/>
              </a:ext>
            </a:extLst>
          </p:cNvPr>
          <p:cNvSpPr>
            <a:spLocks noGrp="1"/>
          </p:cNvSpPr>
          <p:nvPr>
            <p:ph idx="1"/>
          </p:nvPr>
        </p:nvSpPr>
        <p:spPr/>
        <p:txBody>
          <a:bodyPr/>
          <a:lstStyle/>
          <a:p>
            <a:endParaRPr lang="fr-FR"/>
          </a:p>
        </p:txBody>
      </p:sp>
      <p:sp>
        <p:nvSpPr>
          <p:cNvPr id="4" name="TextBox 35">
            <a:extLst>
              <a:ext uri="{FF2B5EF4-FFF2-40B4-BE49-F238E27FC236}">
                <a16:creationId xmlns:a16="http://schemas.microsoft.com/office/drawing/2014/main" id="{BE434F0C-CFFC-962B-BED1-8D9DA34A5D8A}"/>
              </a:ext>
            </a:extLst>
          </p:cNvPr>
          <p:cNvSpPr txBox="1"/>
          <p:nvPr/>
        </p:nvSpPr>
        <p:spPr>
          <a:xfrm>
            <a:off x="-385036" y="6488668"/>
            <a:ext cx="5019666"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MCP - Guillaume Chervet - 2025</a:t>
            </a:r>
          </a:p>
        </p:txBody>
      </p:sp>
      <p:pic>
        <p:nvPicPr>
          <p:cNvPr id="5" name="Graphique 4">
            <a:extLst>
              <a:ext uri="{FF2B5EF4-FFF2-40B4-BE49-F238E27FC236}">
                <a16:creationId xmlns:a16="http://schemas.microsoft.com/office/drawing/2014/main" id="{45F13547-046B-37D0-BA7A-9D83151C31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cxnSp>
        <p:nvCxnSpPr>
          <p:cNvPr id="6" name="Connecteur droit avec flèche 5">
            <a:extLst>
              <a:ext uri="{FF2B5EF4-FFF2-40B4-BE49-F238E27FC236}">
                <a16:creationId xmlns:a16="http://schemas.microsoft.com/office/drawing/2014/main" id="{03C6AEDC-602D-FA37-BC53-3B58D9DFB92A}"/>
              </a:ext>
            </a:extLst>
          </p:cNvPr>
          <p:cNvCxnSpPr>
            <a:cxnSpLocks/>
            <a:endCxn id="8" idx="2"/>
          </p:cNvCxnSpPr>
          <p:nvPr/>
        </p:nvCxnSpPr>
        <p:spPr>
          <a:xfrm flipH="1" flipV="1">
            <a:off x="11030182" y="1837032"/>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F82956F-7A76-4C33-43A0-5CE73A364ACD}"/>
              </a:ext>
            </a:extLst>
          </p:cNvPr>
          <p:cNvCxnSpPr>
            <a:cxnSpLocks/>
            <a:endCxn id="8" idx="1"/>
          </p:cNvCxnSpPr>
          <p:nvPr/>
        </p:nvCxnSpPr>
        <p:spPr>
          <a:xfrm flipV="1">
            <a:off x="8477162" y="1453596"/>
            <a:ext cx="1957473" cy="157639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45">
            <a:extLst>
              <a:ext uri="{FF2B5EF4-FFF2-40B4-BE49-F238E27FC236}">
                <a16:creationId xmlns:a16="http://schemas.microsoft.com/office/drawing/2014/main" id="{4E411D70-1EB8-32E5-A424-35707597E114}"/>
              </a:ext>
            </a:extLst>
          </p:cNvPr>
          <p:cNvSpPr/>
          <p:nvPr/>
        </p:nvSpPr>
        <p:spPr>
          <a:xfrm>
            <a:off x="10434635" y="1070160"/>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algn="ctr"/>
            <a:r>
              <a:rPr lang="fr-FR" sz="2400" dirty="0">
                <a:solidFill>
                  <a:schemeClr val="bg1"/>
                </a:solidFill>
              </a:rPr>
              <a:t>API 1 </a:t>
            </a:r>
            <a:endParaRPr lang="en-FR" sz="2400" dirty="0">
              <a:solidFill>
                <a:schemeClr val="bg1"/>
              </a:solidFill>
            </a:endParaRPr>
          </a:p>
        </p:txBody>
      </p:sp>
      <p:sp>
        <p:nvSpPr>
          <p:cNvPr id="9" name="Rounded Rectangle 45">
            <a:extLst>
              <a:ext uri="{FF2B5EF4-FFF2-40B4-BE49-F238E27FC236}">
                <a16:creationId xmlns:a16="http://schemas.microsoft.com/office/drawing/2014/main" id="{AB9E1995-B0B6-2408-F86B-6BE8E1400AC6}"/>
              </a:ext>
            </a:extLst>
          </p:cNvPr>
          <p:cNvSpPr/>
          <p:nvPr/>
        </p:nvSpPr>
        <p:spPr>
          <a:xfrm>
            <a:off x="10437509" y="4254096"/>
            <a:ext cx="1195930" cy="766872"/>
          </a:xfrm>
          <a:prstGeom prst="roundRect">
            <a:avLst/>
          </a:prstGeom>
          <a:solidFill>
            <a:srgbClr val="7EBEFF">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algn="ctr"/>
            <a:r>
              <a:rPr lang="fr-FR" sz="2400" dirty="0">
                <a:solidFill>
                  <a:schemeClr val="bg1"/>
                </a:solidFill>
              </a:rPr>
              <a:t>API</a:t>
            </a:r>
            <a:r>
              <a:rPr lang="fr-FR" sz="1100" dirty="0">
                <a:solidFill>
                  <a:schemeClr val="bg1"/>
                </a:solidFill>
              </a:rPr>
              <a:t> </a:t>
            </a:r>
            <a:r>
              <a:rPr lang="fr-FR" sz="2400" dirty="0">
                <a:solidFill>
                  <a:schemeClr val="bg1"/>
                </a:solidFill>
              </a:rPr>
              <a:t>n</a:t>
            </a:r>
            <a:r>
              <a:rPr lang="fr-FR" sz="1100" dirty="0">
                <a:solidFill>
                  <a:schemeClr val="bg1"/>
                </a:solidFill>
              </a:rPr>
              <a:t> </a:t>
            </a:r>
            <a:endParaRPr lang="en-US" sz="1100" dirty="0">
              <a:solidFill>
                <a:schemeClr val="bg1"/>
              </a:solidFill>
              <a:ea typeface="Source Sans Pro"/>
            </a:endParaRPr>
          </a:p>
        </p:txBody>
      </p:sp>
      <p:cxnSp>
        <p:nvCxnSpPr>
          <p:cNvPr id="10" name="Connecteur droit avec flèche 9">
            <a:extLst>
              <a:ext uri="{FF2B5EF4-FFF2-40B4-BE49-F238E27FC236}">
                <a16:creationId xmlns:a16="http://schemas.microsoft.com/office/drawing/2014/main" id="{6E6A93A5-AE25-8B94-B45B-7B881DA32B2E}"/>
              </a:ext>
            </a:extLst>
          </p:cNvPr>
          <p:cNvCxnSpPr>
            <a:cxnSpLocks/>
            <a:stCxn id="40" idx="3"/>
            <a:endCxn id="12" idx="1"/>
          </p:cNvCxnSpPr>
          <p:nvPr/>
        </p:nvCxnSpPr>
        <p:spPr>
          <a:xfrm flipV="1">
            <a:off x="8551766" y="2369835"/>
            <a:ext cx="1887705" cy="62398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30D6C681-30EB-A943-934B-9AED610F59EF}"/>
              </a:ext>
            </a:extLst>
          </p:cNvPr>
          <p:cNvCxnSpPr>
            <a:cxnSpLocks/>
            <a:stCxn id="40" idx="3"/>
            <a:endCxn id="9" idx="1"/>
          </p:cNvCxnSpPr>
          <p:nvPr/>
        </p:nvCxnSpPr>
        <p:spPr>
          <a:xfrm>
            <a:off x="8551766" y="2993823"/>
            <a:ext cx="1885743" cy="1643709"/>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45">
            <a:extLst>
              <a:ext uri="{FF2B5EF4-FFF2-40B4-BE49-F238E27FC236}">
                <a16:creationId xmlns:a16="http://schemas.microsoft.com/office/drawing/2014/main" id="{573BC826-B00D-783B-086E-9716335EBC9D}"/>
              </a:ext>
            </a:extLst>
          </p:cNvPr>
          <p:cNvSpPr/>
          <p:nvPr/>
        </p:nvSpPr>
        <p:spPr>
          <a:xfrm>
            <a:off x="10439471" y="1986399"/>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algn="ctr"/>
            <a:endParaRPr lang="fr-FR" sz="2400" dirty="0">
              <a:solidFill>
                <a:srgbClr val="103184"/>
              </a:solidFill>
              <a:ea typeface="Source Sans Pro"/>
            </a:endParaRPr>
          </a:p>
          <a:p>
            <a:pPr algn="ctr"/>
            <a:r>
              <a:rPr lang="fr-FR" sz="2400" dirty="0">
                <a:solidFill>
                  <a:schemeClr val="bg1"/>
                </a:solidFill>
              </a:rPr>
              <a:t>API 2</a:t>
            </a:r>
            <a:endParaRPr lang="en-US" sz="2400" dirty="0">
              <a:solidFill>
                <a:schemeClr val="bg1"/>
              </a:solidFill>
              <a:ea typeface="Source Sans Pro"/>
            </a:endParaRPr>
          </a:p>
          <a:p>
            <a:pPr algn="ctr"/>
            <a:endParaRPr lang="fr-FR" sz="2400" dirty="0">
              <a:solidFill>
                <a:schemeClr val="bg1"/>
              </a:solidFill>
              <a:ea typeface="Source Sans Pro"/>
            </a:endParaRPr>
          </a:p>
        </p:txBody>
      </p:sp>
      <p:sp>
        <p:nvSpPr>
          <p:cNvPr id="13" name="Rounded Rectangle 44">
            <a:extLst>
              <a:ext uri="{FF2B5EF4-FFF2-40B4-BE49-F238E27FC236}">
                <a16:creationId xmlns:a16="http://schemas.microsoft.com/office/drawing/2014/main" id="{05F554FA-8BC5-9DD8-526F-ABA6B8B82484}"/>
              </a:ext>
            </a:extLst>
          </p:cNvPr>
          <p:cNvSpPr/>
          <p:nvPr/>
        </p:nvSpPr>
        <p:spPr>
          <a:xfrm>
            <a:off x="4094338" y="2466491"/>
            <a:ext cx="2001662" cy="104327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algn="ctr"/>
            <a:r>
              <a:rPr lang="en-US" sz="2400" dirty="0" err="1">
                <a:solidFill>
                  <a:schemeClr val="bg1"/>
                </a:solidFill>
              </a:rPr>
              <a:t>Plateform</a:t>
            </a:r>
            <a:r>
              <a:rPr lang="en-US" sz="2400" dirty="0">
                <a:solidFill>
                  <a:schemeClr val="bg1"/>
                </a:solidFill>
              </a:rPr>
              <a:t> API</a:t>
            </a:r>
            <a:endParaRPr lang="en-US" sz="2800" dirty="0"/>
          </a:p>
        </p:txBody>
      </p:sp>
      <p:sp>
        <p:nvSpPr>
          <p:cNvPr id="14" name="ZoneTexte 22">
            <a:extLst>
              <a:ext uri="{FF2B5EF4-FFF2-40B4-BE49-F238E27FC236}">
                <a16:creationId xmlns:a16="http://schemas.microsoft.com/office/drawing/2014/main" id="{6F8FBB4C-43AF-2165-3DC4-127645F656B6}"/>
              </a:ext>
            </a:extLst>
          </p:cNvPr>
          <p:cNvSpPr txBox="1"/>
          <p:nvPr/>
        </p:nvSpPr>
        <p:spPr>
          <a:xfrm>
            <a:off x="894707" y="2629877"/>
            <a:ext cx="2118250" cy="800219"/>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800" dirty="0">
                <a:solidFill>
                  <a:schemeClr val="tx1">
                    <a:lumMod val="60000"/>
                    <a:lumOff val="40000"/>
                  </a:schemeClr>
                </a:solidFill>
              </a:rPr>
              <a:t>HTTP POST</a:t>
            </a:r>
          </a:p>
          <a:p>
            <a:r>
              <a:rPr lang="fr-FR" sz="1800" dirty="0">
                <a:solidFill>
                  <a:schemeClr val="tx1">
                    <a:lumMod val="60000"/>
                    <a:lumOff val="40000"/>
                  </a:schemeClr>
                </a:solidFill>
              </a:rPr>
              <a:t>{…}</a:t>
            </a:r>
          </a:p>
        </p:txBody>
      </p:sp>
      <p:cxnSp>
        <p:nvCxnSpPr>
          <p:cNvPr id="15" name="Connecteur droit avec flèche 14">
            <a:extLst>
              <a:ext uri="{FF2B5EF4-FFF2-40B4-BE49-F238E27FC236}">
                <a16:creationId xmlns:a16="http://schemas.microsoft.com/office/drawing/2014/main" id="{D692F74A-8ED9-7769-50CC-1CACFFC4969B}"/>
              </a:ext>
            </a:extLst>
          </p:cNvPr>
          <p:cNvCxnSpPr>
            <a:cxnSpLocks/>
            <a:stCxn id="16" idx="3"/>
            <a:endCxn id="13" idx="1"/>
          </p:cNvCxnSpPr>
          <p:nvPr/>
        </p:nvCxnSpPr>
        <p:spPr>
          <a:xfrm>
            <a:off x="3055717" y="2988127"/>
            <a:ext cx="1038621" cy="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 coins arrondis 15">
            <a:extLst>
              <a:ext uri="{FF2B5EF4-FFF2-40B4-BE49-F238E27FC236}">
                <a16:creationId xmlns:a16="http://schemas.microsoft.com/office/drawing/2014/main" id="{66FB3ED4-E735-B6A6-EDE9-38AAC78EF3CE}"/>
              </a:ext>
            </a:extLst>
          </p:cNvPr>
          <p:cNvSpPr/>
          <p:nvPr/>
        </p:nvSpPr>
        <p:spPr>
          <a:xfrm>
            <a:off x="851947" y="2458564"/>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17" name="Connecteur droit avec flèche 16">
            <a:extLst>
              <a:ext uri="{FF2B5EF4-FFF2-40B4-BE49-F238E27FC236}">
                <a16:creationId xmlns:a16="http://schemas.microsoft.com/office/drawing/2014/main" id="{942A8F29-40F3-7074-9046-CE94F8717EF9}"/>
              </a:ext>
            </a:extLst>
          </p:cNvPr>
          <p:cNvCxnSpPr>
            <a:cxnSpLocks/>
            <a:stCxn id="13" idx="2"/>
            <a:endCxn id="18" idx="0"/>
          </p:cNvCxnSpPr>
          <p:nvPr/>
        </p:nvCxnSpPr>
        <p:spPr>
          <a:xfrm>
            <a:off x="5095169" y="3509764"/>
            <a:ext cx="0" cy="70861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45">
            <a:extLst>
              <a:ext uri="{FF2B5EF4-FFF2-40B4-BE49-F238E27FC236}">
                <a16:creationId xmlns:a16="http://schemas.microsoft.com/office/drawing/2014/main" id="{4D4734C5-3DB5-B166-569A-3064CE07C981}"/>
              </a:ext>
            </a:extLst>
          </p:cNvPr>
          <p:cNvSpPr/>
          <p:nvPr/>
        </p:nvSpPr>
        <p:spPr>
          <a:xfrm>
            <a:off x="4499622" y="4218375"/>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algn="ctr"/>
            <a:r>
              <a:rPr lang="fr-FR" sz="2000" dirty="0" err="1">
                <a:solidFill>
                  <a:schemeClr val="bg1"/>
                </a:solidFill>
              </a:rPr>
              <a:t>GenIA</a:t>
            </a:r>
            <a:r>
              <a:rPr lang="fr-FR" sz="2000" dirty="0">
                <a:solidFill>
                  <a:schemeClr val="bg1"/>
                </a:solidFill>
              </a:rPr>
              <a:t> API</a:t>
            </a:r>
            <a:endParaRPr lang="en-FR" sz="2000" dirty="0">
              <a:solidFill>
                <a:schemeClr val="bg1"/>
              </a:solidFill>
            </a:endParaRPr>
          </a:p>
        </p:txBody>
      </p:sp>
      <p:sp>
        <p:nvSpPr>
          <p:cNvPr id="19" name="Organigramme : Disque magnétique 18">
            <a:extLst>
              <a:ext uri="{FF2B5EF4-FFF2-40B4-BE49-F238E27FC236}">
                <a16:creationId xmlns:a16="http://schemas.microsoft.com/office/drawing/2014/main" id="{55D749BD-D886-5842-8552-F44206CE1530}"/>
              </a:ext>
            </a:extLst>
          </p:cNvPr>
          <p:cNvSpPr/>
          <p:nvPr/>
        </p:nvSpPr>
        <p:spPr>
          <a:xfrm>
            <a:off x="11358101" y="1493209"/>
            <a:ext cx="193024" cy="30476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20" name="Organigramme : Disque magnétique 19">
            <a:extLst>
              <a:ext uri="{FF2B5EF4-FFF2-40B4-BE49-F238E27FC236}">
                <a16:creationId xmlns:a16="http://schemas.microsoft.com/office/drawing/2014/main" id="{E41388D0-BABB-CD6B-8980-254639BCD8B9}"/>
              </a:ext>
            </a:extLst>
          </p:cNvPr>
          <p:cNvSpPr/>
          <p:nvPr/>
        </p:nvSpPr>
        <p:spPr>
          <a:xfrm>
            <a:off x="11393849" y="2389684"/>
            <a:ext cx="193024" cy="30476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21" name="Organigramme : Disque magnétique 20">
            <a:extLst>
              <a:ext uri="{FF2B5EF4-FFF2-40B4-BE49-F238E27FC236}">
                <a16:creationId xmlns:a16="http://schemas.microsoft.com/office/drawing/2014/main" id="{D4DA00D4-D037-6BB2-1CF0-631A3E2F1A8F}"/>
              </a:ext>
            </a:extLst>
          </p:cNvPr>
          <p:cNvSpPr/>
          <p:nvPr/>
        </p:nvSpPr>
        <p:spPr>
          <a:xfrm>
            <a:off x="11388114" y="4662719"/>
            <a:ext cx="193024" cy="304765"/>
          </a:xfrm>
          <a:prstGeom prst="flowChartMagneticDisk">
            <a:avLst/>
          </a:prstGeom>
          <a:solidFill>
            <a:schemeClr val="accent1">
              <a:alpha val="2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40" name="Rounded Rectangle 44">
            <a:extLst>
              <a:ext uri="{FF2B5EF4-FFF2-40B4-BE49-F238E27FC236}">
                <a16:creationId xmlns:a16="http://schemas.microsoft.com/office/drawing/2014/main" id="{354E4CA7-CCAF-1E19-FCEA-E4A309AF33F6}"/>
              </a:ext>
            </a:extLst>
          </p:cNvPr>
          <p:cNvSpPr/>
          <p:nvPr/>
        </p:nvSpPr>
        <p:spPr>
          <a:xfrm>
            <a:off x="7235796" y="2639784"/>
            <a:ext cx="1315970" cy="708077"/>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algn="ctr"/>
            <a:r>
              <a:rPr lang="en-US" sz="1800" dirty="0" err="1">
                <a:solidFill>
                  <a:schemeClr val="bg1"/>
                </a:solidFill>
              </a:rPr>
              <a:t>SlimFaas</a:t>
            </a:r>
            <a:r>
              <a:rPr lang="en-US" sz="1800" dirty="0">
                <a:solidFill>
                  <a:schemeClr val="bg1"/>
                </a:solidFill>
              </a:rPr>
              <a:t> MCP</a:t>
            </a:r>
            <a:endParaRPr lang="en-US" sz="2000" dirty="0"/>
          </a:p>
        </p:txBody>
      </p:sp>
      <p:cxnSp>
        <p:nvCxnSpPr>
          <p:cNvPr id="44" name="Connecteur droit avec flèche 43">
            <a:extLst>
              <a:ext uri="{FF2B5EF4-FFF2-40B4-BE49-F238E27FC236}">
                <a16:creationId xmlns:a16="http://schemas.microsoft.com/office/drawing/2014/main" id="{34769357-C864-1BEE-C751-9D08315C80E7}"/>
              </a:ext>
            </a:extLst>
          </p:cNvPr>
          <p:cNvCxnSpPr>
            <a:cxnSpLocks/>
            <a:stCxn id="13" idx="3"/>
            <a:endCxn id="40" idx="1"/>
          </p:cNvCxnSpPr>
          <p:nvPr/>
        </p:nvCxnSpPr>
        <p:spPr>
          <a:xfrm>
            <a:off x="6096000" y="2988128"/>
            <a:ext cx="1139796" cy="5695"/>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801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1577575"/>
            <a:ext cx="9985405" cy="3046988"/>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MCP</a:t>
            </a:r>
          </a:p>
          <a:p>
            <a:pPr marL="1143000" indent="-1143000">
              <a:buFont typeface="+mj-lt"/>
              <a:buAutoNum type="arabicPeriod"/>
            </a:pPr>
            <a:r>
              <a:rPr lang="fr-FR" sz="9600" dirty="0">
                <a:solidFill>
                  <a:schemeClr val="accent6">
                    <a:lumMod val="75000"/>
                  </a:schemeClr>
                </a:solidFill>
              </a:rPr>
              <a:t>MCP Security</a:t>
            </a:r>
          </a:p>
        </p:txBody>
      </p:sp>
      <p:sp>
        <p:nvSpPr>
          <p:cNvPr id="7" name="TextBox 35">
            <a:extLst>
              <a:ext uri="{FF2B5EF4-FFF2-40B4-BE49-F238E27FC236}">
                <a16:creationId xmlns:a16="http://schemas.microsoft.com/office/drawing/2014/main" id="{C436AD07-FA1C-FB8B-5C73-C72F4BA87066}"/>
              </a:ext>
            </a:extLst>
          </p:cNvPr>
          <p:cNvSpPr txBox="1"/>
          <p:nvPr/>
        </p:nvSpPr>
        <p:spPr>
          <a:xfrm>
            <a:off x="-385036" y="6488668"/>
            <a:ext cx="5019666"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MCP - Guillaume Chervet - 2025</a:t>
            </a:r>
          </a:p>
        </p:txBody>
      </p:sp>
      <p:pic>
        <p:nvPicPr>
          <p:cNvPr id="8" name="Graphique 7">
            <a:extLst>
              <a:ext uri="{FF2B5EF4-FFF2-40B4-BE49-F238E27FC236}">
                <a16:creationId xmlns:a16="http://schemas.microsoft.com/office/drawing/2014/main" id="{4A85F22B-A305-7B1F-5031-F87C297506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39303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65775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5019666"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MCP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4"/>
          <a:stretch>
            <a:fillRect/>
          </a:stretch>
        </p:blipFill>
        <p:spPr>
          <a:xfrm>
            <a:off x="3892473" y="4029970"/>
            <a:ext cx="2933247" cy="1575468"/>
          </a:xfrm>
          <a:prstGeom prst="rect">
            <a:avLst/>
          </a:prstGeom>
        </p:spPr>
      </p:pic>
      <p:sp>
        <p:nvSpPr>
          <p:cNvPr id="8" name="ZoneTexte 7">
            <a:extLst>
              <a:ext uri="{FF2B5EF4-FFF2-40B4-BE49-F238E27FC236}">
                <a16:creationId xmlns:a16="http://schemas.microsoft.com/office/drawing/2014/main" id="{62757D65-3094-2CAC-D1D0-5C2193CA6152}"/>
              </a:ext>
            </a:extLst>
          </p:cNvPr>
          <p:cNvSpPr txBox="1"/>
          <p:nvPr/>
        </p:nvSpPr>
        <p:spPr>
          <a:xfrm>
            <a:off x="2156579" y="2938007"/>
            <a:ext cx="9426879" cy="584775"/>
          </a:xfrm>
          <a:prstGeom prst="rect">
            <a:avLst/>
          </a:prstGeom>
          <a:noFill/>
        </p:spPr>
        <p:txBody>
          <a:bodyPr wrap="square">
            <a:spAutoFit/>
          </a:bodyPr>
          <a:lstStyle/>
          <a:p>
            <a:r>
              <a:rPr lang="fr-FR" sz="3200" dirty="0">
                <a:solidFill>
                  <a:schemeClr val="bg2">
                    <a:lumMod val="25000"/>
                  </a:schemeClr>
                </a:solidFill>
                <a:hlinkClick r:id="rId5">
                  <a:extLst>
                    <a:ext uri="{A12FA001-AC4F-418D-AE19-62706E023703}">
                      <ahyp:hlinkClr xmlns:ahyp="http://schemas.microsoft.com/office/drawing/2018/hyperlinkcolor" val="tx"/>
                    </a:ext>
                  </a:extLst>
                </a:hlinkClick>
              </a:rPr>
              <a:t>https://github.com/AxaFrance/SlimFaas</a:t>
            </a:r>
            <a:endParaRPr lang="fr-FR" sz="3200" dirty="0">
              <a:solidFill>
                <a:schemeClr val="bg2">
                  <a:lumMod val="25000"/>
                </a:schemeClr>
              </a:solidFill>
            </a:endParaRPr>
          </a:p>
        </p:txBody>
      </p:sp>
    </p:spTree>
    <p:extLst>
      <p:ext uri="{BB962C8B-B14F-4D97-AF65-F5344CB8AC3E}">
        <p14:creationId xmlns:p14="http://schemas.microsoft.com/office/powerpoint/2010/main" val="926072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spTree>
    <p:extLst>
      <p:ext uri="{BB962C8B-B14F-4D97-AF65-F5344CB8AC3E}">
        <p14:creationId xmlns:p14="http://schemas.microsoft.com/office/powerpoint/2010/main" val="1946442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https://github.com/AxaFrance/SlimFaas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31539</TotalTime>
  <Words>733</Words>
  <Application>Microsoft Office PowerPoint</Application>
  <PresentationFormat>Grand écran</PresentationFormat>
  <Paragraphs>180</Paragraphs>
  <Slides>27</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27</vt:i4>
      </vt:variant>
    </vt:vector>
  </HeadingPairs>
  <TitlesOfParts>
    <vt:vector size="34" baseType="lpstr">
      <vt:lpstr>Arial</vt:lpstr>
      <vt:lpstr>Calibri</vt:lpstr>
      <vt:lpstr>Century Gothic</vt:lpstr>
      <vt:lpstr>Franklin Gothic Book</vt:lpstr>
      <vt:lpstr>Franklin Gothic Medium</vt:lpstr>
      <vt:lpstr>Source Sans Pro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1292</cp:revision>
  <dcterms:created xsi:type="dcterms:W3CDTF">2020-11-18T10:41:47Z</dcterms:created>
  <dcterms:modified xsi:type="dcterms:W3CDTF">2025-09-25T08:56:12Z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